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6" r:id="rId1"/>
  </p:sldMasterIdLst>
  <p:notesMasterIdLst>
    <p:notesMasterId r:id="rId21"/>
  </p:notesMasterIdLst>
  <p:sldIdLst>
    <p:sldId id="308" r:id="rId2"/>
    <p:sldId id="274" r:id="rId3"/>
    <p:sldId id="269" r:id="rId4"/>
    <p:sldId id="311" r:id="rId5"/>
    <p:sldId id="312" r:id="rId6"/>
    <p:sldId id="278" r:id="rId7"/>
    <p:sldId id="309" r:id="rId8"/>
    <p:sldId id="300" r:id="rId9"/>
    <p:sldId id="296" r:id="rId10"/>
    <p:sldId id="310" r:id="rId11"/>
    <p:sldId id="299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298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0000"/>
    <a:srgbClr val="800000"/>
    <a:srgbClr val="990000"/>
    <a:srgbClr val="CC0000"/>
    <a:srgbClr val="142F50"/>
    <a:srgbClr val="102640"/>
    <a:srgbClr val="15335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82" d="100"/>
          <a:sy n="82" d="100"/>
        </p:scale>
        <p:origin x="-994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6.xml"/><Relationship Id="rId2" Type="http://schemas.openxmlformats.org/officeDocument/2006/relationships/slide" Target="slides/slide14.xml"/><Relationship Id="rId1" Type="http://schemas.openxmlformats.org/officeDocument/2006/relationships/slide" Target="slides/slide13.xml"/><Relationship Id="rId5" Type="http://schemas.openxmlformats.org/officeDocument/2006/relationships/slide" Target="slides/slide18.xml"/><Relationship Id="rId4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3EC56A9-62A1-4149-A8AA-BCE47CA5F70A}" type="datetimeFigureOut">
              <a:rPr lang="ru-RU"/>
              <a:pPr>
                <a:defRPr/>
              </a:pPr>
              <a:t>19.09.2013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BDB6E61-90E9-44E7-8AD7-80F28B4915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" name="Номер слайда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D2309B1-2710-40C1-B17B-D21CF7BE558C}" type="slidenum">
              <a:rPr lang="ru-RU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ru-RU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90E19-846D-4E66-BB67-82234DD93AE1}" type="datetimeFigureOut">
              <a:rPr lang="ru-RU"/>
              <a:pPr>
                <a:defRPr/>
              </a:pPr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A2DF3-1423-4F7B-8131-C19ACE3032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A8B28-D2FA-4587-938F-346CFF60E578}" type="datetimeFigureOut">
              <a:rPr lang="ru-RU"/>
              <a:pPr>
                <a:defRPr/>
              </a:pPr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489EA-DD37-4240-80BB-1D27B0ECB4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69829-3CDF-4B30-B6BB-F7A95A1559F3}" type="datetimeFigureOut">
              <a:rPr lang="ru-RU"/>
              <a:pPr>
                <a:defRPr/>
              </a:pPr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0085C-2A5B-43B8-8FB5-442057E3B4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97452-CE3E-4E9B-8671-67CDDDF30024}" type="datetimeFigureOut">
              <a:rPr lang="ru-RU"/>
              <a:pPr>
                <a:defRPr/>
              </a:pPr>
              <a:t>19.09.2013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FF47D-F2E6-4684-BB74-5148E5CF99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1BBB0-D79B-42DA-BB49-ED225A1BDFE8}" type="datetimeFigureOut">
              <a:rPr lang="ru-RU"/>
              <a:pPr>
                <a:defRPr/>
              </a:pPr>
              <a:t>19.09.2013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C5B66-6E9B-4DB0-BF77-7B1CE585AC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2957D-9272-443A-8EDA-CA8C0395A147}" type="datetimeFigureOut">
              <a:rPr lang="ru-RU"/>
              <a:pPr>
                <a:defRPr/>
              </a:pPr>
              <a:t>19.09.2013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E6B5F-C057-4861-BDE8-3B4D969B1E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F2801-A0DB-4A9E-B563-8B22A5BBCFBC}" type="datetimeFigureOut">
              <a:rPr lang="ru-RU"/>
              <a:pPr>
                <a:defRPr/>
              </a:pPr>
              <a:t>19.09.2013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D0923-4C1B-4373-89AD-E071C4E787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31228-CF98-4FF4-B369-34FD9163CCE9}" type="datetimeFigureOut">
              <a:rPr lang="ru-RU"/>
              <a:pPr>
                <a:defRPr/>
              </a:pPr>
              <a:t>19.09.2013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FBED3-6649-4E6B-8B46-234DA9DDD9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FA735-D00B-413E-9095-A247349A824E}" type="datetimeFigureOut">
              <a:rPr lang="ru-RU"/>
              <a:pPr>
                <a:defRPr/>
              </a:pPr>
              <a:t>19.09.2013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EB354-E9F8-44F4-992C-75194699EC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AB96-B72D-4740-A980-D5371858E022}" type="datetimeFigureOut">
              <a:rPr lang="ru-RU"/>
              <a:pPr>
                <a:defRPr/>
              </a:pPr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AD22E-3E5A-4076-9A65-F88A508A60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7E822-61BA-4B6C-BFB4-86F9C436AD18}" type="datetimeFigureOut">
              <a:rPr lang="ru-RU"/>
              <a:pPr>
                <a:defRPr/>
              </a:pPr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098B8-0263-44A1-96C3-3BE35014D99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0FA022-D519-4F98-9D77-506866CC9FF3}" type="datetimeFigureOut">
              <a:rPr lang="ru-RU"/>
              <a:pPr>
                <a:defRPr/>
              </a:pPr>
              <a:t>19.09.2013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9C1DF7-C6C7-4B06-B5F6-461FDCB28F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Прямоугольник 12"/>
          <p:cNvSpPr>
            <a:spLocks noChangeArrowheads="1"/>
          </p:cNvSpPr>
          <p:nvPr/>
        </p:nvSpPr>
        <p:spPr bwMode="auto">
          <a:xfrm>
            <a:off x="0" y="1052513"/>
            <a:ext cx="9144000" cy="375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4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О результатах перевода на кассовое обслуживание исполнения бюджета Территориального фонда </a:t>
            </a:r>
            <a:br>
              <a:rPr lang="ru-RU" sz="34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4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обязательного медицинского </a:t>
            </a:r>
            <a:br>
              <a:rPr lang="ru-RU" sz="34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4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страхования Санкт-Петербурга </a:t>
            </a:r>
            <a:r>
              <a:rPr lang="ru-RU" sz="3400" b="1" dirty="0" smtClean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400" b="1" dirty="0" smtClean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400" b="1" dirty="0" smtClean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Управлением </a:t>
            </a:r>
            <a:r>
              <a:rPr lang="ru-RU" sz="34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</a:t>
            </a:r>
            <a:br>
              <a:rPr lang="ru-RU" sz="34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4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по г. Санкт-Петербургу с 02.09.2013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3779838" y="6165850"/>
            <a:ext cx="13620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500" b="1">
                <a:solidFill>
                  <a:srgbClr val="142F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2013 год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Grp="1" noChangeArrowheads="1"/>
          </p:cNvSpPr>
          <p:nvPr>
            <p:ph type="ctrTitle"/>
          </p:nvPr>
        </p:nvSpPr>
        <p:spPr>
          <a:xfrm>
            <a:off x="250825" y="0"/>
            <a:ext cx="7772400" cy="865188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>
            <a:solidFill>
              <a:schemeClr val="tx1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Управление Федерального казначейства по г. Санкт-Петербургу</a:t>
            </a: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8101013" y="115888"/>
            <a:ext cx="792162" cy="547687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2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850" y="1052513"/>
            <a:ext cx="8569325" cy="15843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0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 02.09.2013 по 18.09.2013 Управлением проведено кассовых операций</a:t>
            </a:r>
            <a:r>
              <a:rPr lang="en-US" sz="30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0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0825" y="2852738"/>
            <a:ext cx="8640763" cy="36004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177800" indent="-177800">
              <a:buFontTx/>
              <a:buChar char="-"/>
              <a:defRPr/>
            </a:pPr>
            <a:r>
              <a:rPr lang="ru-RU" sz="2800" b="1" u="sng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зачислено на счет  № 40404</a:t>
            </a:r>
            <a:r>
              <a:rPr lang="ru-RU" sz="28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 - 4,6 млрд. рублей по 264 платежным поручениям</a:t>
            </a:r>
            <a:r>
              <a:rPr lang="en-US" sz="28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b="1" dirty="0">
              <a:solidFill>
                <a:srgbClr val="142F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7800" indent="-177800">
              <a:buFontTx/>
              <a:buChar char="-"/>
              <a:defRPr/>
            </a:pPr>
            <a:endParaRPr lang="ru-RU" sz="1600" b="1" dirty="0">
              <a:solidFill>
                <a:srgbClr val="142F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7800" indent="-177800">
              <a:buFontTx/>
              <a:buChar char="-"/>
              <a:defRPr/>
            </a:pPr>
            <a:r>
              <a:rPr lang="ru-RU" sz="2800" b="1" u="sng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выплачено со счета № 40404 </a:t>
            </a:r>
            <a:r>
              <a:rPr lang="ru-RU" sz="28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  - 1,9 млрд. рублей по 706 платежным документам (704 Заявки на кассовый расход, 2 Заявки на получение наличных денег).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Grp="1" noChangeArrowheads="1"/>
          </p:cNvSpPr>
          <p:nvPr>
            <p:ph type="ctrTitle"/>
          </p:nvPr>
        </p:nvSpPr>
        <p:spPr>
          <a:xfrm>
            <a:off x="250825" y="0"/>
            <a:ext cx="7700963" cy="865188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>
            <a:solidFill>
              <a:schemeClr val="tx1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Управление Федерального казначейства по г. Санкт-Петербургу</a:t>
            </a:r>
          </a:p>
        </p:txBody>
      </p:sp>
      <p:sp>
        <p:nvSpPr>
          <p:cNvPr id="174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825" y="836613"/>
            <a:ext cx="8569325" cy="5762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sz="2600" b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600" b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 Подготовлены и утверждены основные документы</a:t>
            </a:r>
            <a:r>
              <a:rPr lang="en-US" sz="2600" b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600" b="1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8101013" y="114300"/>
            <a:ext cx="792162" cy="547688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3</a:t>
            </a:r>
          </a:p>
        </p:txBody>
      </p:sp>
      <p:graphicFrame>
        <p:nvGraphicFramePr>
          <p:cNvPr id="17435" name="Group 27"/>
          <p:cNvGraphicFramePr>
            <a:graphicFrameLocks noGrp="1"/>
          </p:cNvGraphicFramePr>
          <p:nvPr/>
        </p:nvGraphicFramePr>
        <p:xfrm>
          <a:off x="179388" y="1484313"/>
          <a:ext cx="8785225" cy="5180219"/>
        </p:xfrm>
        <a:graphic>
          <a:graphicData uri="http://schemas.openxmlformats.org/drawingml/2006/table">
            <a:tbl>
              <a:tblPr/>
              <a:tblGrid>
                <a:gridCol w="7056437"/>
                <a:gridCol w="1728788"/>
              </a:tblGrid>
              <a:tr h="7334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 мероприятий по переводу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 кассовое обслуживание исполнения бюджета ТФОМС Управлением  </a:t>
                      </a: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15.07.2013</a:t>
                      </a: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128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мероприятий по проведению </a:t>
                      </a:r>
                      <a:r>
                        <a:rPr kumimoji="0" lang="ru-RU" sz="2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тестирования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ППО в части тестового обмена документами с ТФОМС</a:t>
                      </a: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19.07.2013</a:t>
                      </a: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223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Соглашение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 осуществлении Управлением отдельных функций по исполнению бюджета ТФОМС при кассовом обслуживании исполнения бюджета Управлением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142F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16.08.2013</a:t>
                      </a: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Регламент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 порядке и условиях обмена информацией между Управлением и ТФОМС при кассовом обслуживании исполнения бюджета ТФОМС</a:t>
                      </a: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16.08.2013</a:t>
                      </a: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Grp="1" noChangeArrowheads="1"/>
          </p:cNvSpPr>
          <p:nvPr>
            <p:ph type="ctrTitle" idx="4294967295"/>
          </p:nvPr>
        </p:nvSpPr>
        <p:spPr>
          <a:xfrm>
            <a:off x="250825" y="0"/>
            <a:ext cx="7700963" cy="865188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>
            <a:solidFill>
              <a:schemeClr val="tx1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Управление Федерального казначейства по г. Санкт-Петербургу</a:t>
            </a:r>
          </a:p>
        </p:txBody>
      </p:sp>
      <p:sp>
        <p:nvSpPr>
          <p:cNvPr id="41987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50825" y="836613"/>
            <a:ext cx="8569325" cy="720725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sz="26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Приняты от ТФОМС </a:t>
            </a:r>
            <a:r>
              <a:rPr lang="ru-RU" sz="26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дополнительно основные </a:t>
            </a:r>
            <a:r>
              <a:rPr lang="ru-RU" sz="26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документы и информация</a:t>
            </a:r>
            <a:r>
              <a:rPr lang="en-US" sz="26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6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8101013" y="114300"/>
            <a:ext cx="792162" cy="547688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4</a:t>
            </a:r>
          </a:p>
        </p:txBody>
      </p:sp>
      <p:graphicFrame>
        <p:nvGraphicFramePr>
          <p:cNvPr id="41998" name="Group 14"/>
          <p:cNvGraphicFramePr>
            <a:graphicFrameLocks noGrp="1"/>
          </p:cNvGraphicFramePr>
          <p:nvPr/>
        </p:nvGraphicFramePr>
        <p:xfrm>
          <a:off x="179388" y="1628775"/>
          <a:ext cx="8785225" cy="5038726"/>
        </p:xfrm>
        <a:graphic>
          <a:graphicData uri="http://schemas.openxmlformats.org/drawingml/2006/table">
            <a:tbl>
              <a:tblPr/>
              <a:tblGrid>
                <a:gridCol w="7056437"/>
                <a:gridCol w="1728788"/>
              </a:tblGrid>
              <a:tr h="7334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Перечень 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участников бюджетного процесса </a:t>
                      </a: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142F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1286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Справочник 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кодов бюджетной классификации бюджета ТФОМС Санкт-Петербурга</a:t>
                      </a: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19.07.2013</a:t>
                      </a: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176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Приказ 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ТФОМС «О закреплении полномочий </a:t>
                      </a:r>
                      <a:r>
                        <a:rPr kumimoji="0" lang="ru-RU" sz="22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администратора доходов </a:t>
                      </a: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бюджета ТФОМС Санкт-Петербурга (КБК 395 1 17 01090 09 0000 180 – НВП)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142F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22.08.2013</a:t>
                      </a: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475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142F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142F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83" marR="5183" marT="5183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Grp="1" noChangeArrowheads="1"/>
          </p:cNvSpPr>
          <p:nvPr>
            <p:ph type="ctrTitle" idx="4294967295"/>
          </p:nvPr>
        </p:nvSpPr>
        <p:spPr>
          <a:xfrm>
            <a:off x="250825" y="0"/>
            <a:ext cx="7700963" cy="865188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>
            <a:solidFill>
              <a:schemeClr val="tx1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Управление Федерального казначейства по г. Санкт-Петербургу</a:t>
            </a:r>
          </a:p>
        </p:txBody>
      </p:sp>
      <p:sp>
        <p:nvSpPr>
          <p:cNvPr id="18434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836613"/>
            <a:ext cx="9144000" cy="576262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US" sz="2000" b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2000" b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 Открытие счетов в учреждениях Банка России и кредитных организациях  для обслуживания Территориального фонда обязательного медицинского страхования Санкт-Петербурга</a:t>
            </a:r>
          </a:p>
          <a:p>
            <a:pPr marL="0" indent="0"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ru-RU" sz="2000" b="1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8101013" y="114300"/>
            <a:ext cx="792162" cy="547688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</a:t>
            </a:r>
            <a:endParaRPr lang="ru-RU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18458" name="Group 26"/>
          <p:cNvGraphicFramePr>
            <a:graphicFrameLocks noGrp="1"/>
          </p:cNvGraphicFramePr>
          <p:nvPr/>
        </p:nvGraphicFramePr>
        <p:xfrm>
          <a:off x="250825" y="1844675"/>
          <a:ext cx="8686800" cy="4378325"/>
        </p:xfrm>
        <a:graphic>
          <a:graphicData uri="http://schemas.openxmlformats.org/drawingml/2006/table">
            <a:tbl>
              <a:tblPr/>
              <a:tblGrid>
                <a:gridCol w="5761038"/>
                <a:gridCol w="2925762"/>
              </a:tblGrid>
              <a:tr h="742950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 и наименование счета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142F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банка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63658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40404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«Территориальные фонды обязательного медицинского страхования»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Банк России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40302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«Средства, поступающие во временное распоряжение»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Банк России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1044575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40116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«Средства для выплаты наличных денег и осуществления расчетов по  отдельным операциям» </a:t>
                      </a:r>
                    </a:p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(для  наличного обращения с использованием чеков) </a:t>
                      </a: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*</a:t>
                      </a:r>
                      <a:endParaRPr kumimoji="0" lang="ru-RU" sz="1800" b="0" i="1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Банк России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  <a:tr h="1125538"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40116</a:t>
                      </a: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«Средства для выплаты наличных денег и осуществления расчетов по  отдельным операциям» </a:t>
                      </a:r>
                    </a:p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(для  наличного обращения с использованием расчетных (дебетовых) карт)</a:t>
                      </a:r>
                      <a:endParaRPr kumimoji="0" lang="ru-RU" sz="1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ОАО "Банк 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"Санкт-Петербург"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sp>
        <p:nvSpPr>
          <p:cNvPr id="18456" name="Text Box 70"/>
          <p:cNvSpPr txBox="1">
            <a:spLocks noChangeArrowheads="1"/>
          </p:cNvSpPr>
          <p:nvPr/>
        </p:nvSpPr>
        <p:spPr bwMode="auto">
          <a:xfrm>
            <a:off x="250825" y="6237288"/>
            <a:ext cx="8569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 i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* Используется до перехода на расчетные (дебетовые) карты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Grp="1" noChangeArrowheads="1"/>
          </p:cNvSpPr>
          <p:nvPr>
            <p:ph type="ctrTitle"/>
          </p:nvPr>
        </p:nvSpPr>
        <p:spPr>
          <a:xfrm>
            <a:off x="179388" y="0"/>
            <a:ext cx="7772400" cy="865188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>
            <a:solidFill>
              <a:schemeClr val="tx1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Управление Федерального казначейства по г. Санкт-Петербургу</a:t>
            </a:r>
          </a:p>
        </p:txBody>
      </p:sp>
      <p:sp>
        <p:nvSpPr>
          <p:cNvPr id="1945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388" y="908050"/>
            <a:ext cx="8785225" cy="5689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b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2800" b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 Подготовка образцов документов:</a:t>
            </a:r>
            <a:r>
              <a:rPr lang="ru-RU" sz="2500" b="1" smtClean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endParaRPr lang="ru-RU" sz="2500" b="1" smtClean="0">
              <a:solidFill>
                <a:srgbClr val="142F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lnSpc>
                <a:spcPct val="80000"/>
              </a:lnSpc>
            </a:pPr>
            <a:r>
              <a:rPr lang="ru-RU" sz="2500" b="1" smtClean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-   Подготовлены образцы документов для открытия лицевых счетов с кодом 03, 05 (</a:t>
            </a:r>
            <a:r>
              <a:rPr lang="ru-RU" sz="2500" smtClean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Заявления на открытие лицевого счета, Карточка образцов подписей</a:t>
            </a:r>
            <a:r>
              <a:rPr lang="ru-RU" sz="2500" b="1" smtClean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l" eaLnBrk="1" hangingPunct="1">
              <a:lnSpc>
                <a:spcPct val="80000"/>
              </a:lnSpc>
            </a:pPr>
            <a:endParaRPr lang="ru-RU" sz="2500" b="1" smtClean="0">
              <a:solidFill>
                <a:srgbClr val="142F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lnSpc>
                <a:spcPct val="80000"/>
              </a:lnSpc>
            </a:pPr>
            <a:r>
              <a:rPr lang="ru-RU" sz="2500" b="1" smtClean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-  Разработаны и согласованы с ТФОМС образцы документов на проведение кассовых операций за счет средств бюджета ТФОМС: </a:t>
            </a:r>
            <a:r>
              <a:rPr lang="ru-RU" sz="2500" smtClean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Расходные расписания, Заявки на кассовый расход (полные и сокращенные), Заявки на получение наличных денег, Заявки на получение денежных средств, перечисляемых на карту, Уведомления об уточнении вида и принадлежности платежа, Заявки на возврат, Запросы на аннулирование заявки.</a:t>
            </a:r>
          </a:p>
          <a:p>
            <a:pPr eaLnBrk="1" hangingPunct="1">
              <a:lnSpc>
                <a:spcPct val="80000"/>
              </a:lnSpc>
            </a:pPr>
            <a:endParaRPr lang="ru-RU" sz="2500" smtClean="0">
              <a:solidFill>
                <a:srgbClr val="142F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8101013" y="73025"/>
            <a:ext cx="792162" cy="547688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  <a:endParaRPr lang="ru-RU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Grp="1" noChangeArrowheads="1"/>
          </p:cNvSpPr>
          <p:nvPr>
            <p:ph type="ctrTitle" idx="4294967295"/>
          </p:nvPr>
        </p:nvSpPr>
        <p:spPr>
          <a:xfrm>
            <a:off x="214313" y="0"/>
            <a:ext cx="7772400" cy="865188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>
            <a:solidFill>
              <a:schemeClr val="tx1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Управление Федерального казначейства по г. Санкт-Петербургу</a:t>
            </a:r>
          </a:p>
        </p:txBody>
      </p:sp>
      <p:sp>
        <p:nvSpPr>
          <p:cNvPr id="38915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765175"/>
            <a:ext cx="9144000" cy="720725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sz="2200" b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2200" b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. ТЕСТИРОВАНИЕ</a:t>
            </a:r>
            <a:r>
              <a:rPr lang="ru-RU" sz="2400" b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 использованием ППО «АСФК» и ППО «СУФД               в соответствии  с письмом ФК от 22.08.2013 № 42-7.4-05/5.6-509 и Методикой</a:t>
            </a:r>
            <a:endParaRPr lang="ru-RU" sz="2000" smtClean="0"/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endParaRPr lang="ru-RU" sz="2400" smtClean="0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8101013" y="73025"/>
            <a:ext cx="792162" cy="547688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</a:t>
            </a:r>
            <a:endParaRPr lang="ru-RU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20561" name="Group 81"/>
          <p:cNvGraphicFramePr>
            <a:graphicFrameLocks noGrp="1"/>
          </p:cNvGraphicFramePr>
          <p:nvPr/>
        </p:nvGraphicFramePr>
        <p:xfrm>
          <a:off x="0" y="1412875"/>
          <a:ext cx="9144000" cy="5021263"/>
        </p:xfrm>
        <a:graphic>
          <a:graphicData uri="http://schemas.openxmlformats.org/drawingml/2006/table">
            <a:tbl>
              <a:tblPr/>
              <a:tblGrid>
                <a:gridCol w="4500563"/>
                <a:gridCol w="4643437"/>
              </a:tblGrid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Принятые документы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Переданные документы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34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Информация об остатках денежных средств на начало года и кассовых поступлениях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Выписки из лицевых счетов и Приложения к выпискам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Расходное расписание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Отчеты о состоянии лицевых счетов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Справка о финансировании и кассовых выплатах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Справка о кассовых операциях со средствами бюджета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Заявки на кассовый расход (в т.ч. сокращенные)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Сводная справка по кассовым операциям (ежедневная)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Заявки на получение наличных денежных средств, перечисляемых на карту и Заявки на получение наличных денег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Сводная справка по кассовым операциям со средствами бюджета (месячная)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Расшифровки по операциям с банковскими картами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Справка о свободном остатке средств бюджета</a:t>
                      </a:r>
                      <a:endParaRPr kumimoji="0" lang="ru-RU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142F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42F5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Уведомления об уточнении вида и принадлежности платежа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900" b="0" i="0" u="none" strike="noStrike" cap="none" normalizeH="0" baseline="0" smtClean="0">
                        <a:ln>
                          <a:noFill/>
                        </a:ln>
                        <a:solidFill>
                          <a:srgbClr val="142F5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46" name="Подзаголовок 2"/>
          <p:cNvSpPr>
            <a:spLocks/>
          </p:cNvSpPr>
          <p:nvPr/>
        </p:nvSpPr>
        <p:spPr bwMode="auto">
          <a:xfrm>
            <a:off x="179388" y="6453188"/>
            <a:ext cx="878522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ТЕСТИРОВАНИЕ проведено на реальных данных ТФОМС на 01.08.2013</a:t>
            </a:r>
            <a:endParaRPr lang="ru-RU" sz="2000">
              <a:solidFill>
                <a:srgbClr val="FF0000"/>
              </a:solidFill>
              <a:latin typeface="Calibri" pitchFamily="34" charset="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endParaRPr lang="ru-RU" sz="20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357188" y="2357438"/>
            <a:ext cx="8501062" cy="3857625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506" name="Прямоугольник 6"/>
          <p:cNvSpPr>
            <a:spLocks noChangeArrowheads="1"/>
          </p:cNvSpPr>
          <p:nvPr/>
        </p:nvSpPr>
        <p:spPr bwMode="auto">
          <a:xfrm>
            <a:off x="357188" y="785813"/>
            <a:ext cx="8786812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</a:pPr>
            <a:r>
              <a:rPr lang="ru-RU" sz="20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СХЕМА отражения Информации об остатках денежных средств на начало года и кассовых поступлениях ТФОМС Санкт-Петербурга</a:t>
            </a:r>
          </a:p>
        </p:txBody>
      </p:sp>
      <p:sp>
        <p:nvSpPr>
          <p:cNvPr id="21507" name="Прямоугольник 21"/>
          <p:cNvSpPr>
            <a:spLocks noChangeArrowheads="1"/>
          </p:cNvSpPr>
          <p:nvPr/>
        </p:nvSpPr>
        <p:spPr bwMode="auto">
          <a:xfrm>
            <a:off x="7000875" y="1428750"/>
            <a:ext cx="1785938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ru-RU" sz="1700" b="1">
                <a:solidFill>
                  <a:srgbClr val="953735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ТФОМС Санкт-Петербурга</a:t>
            </a:r>
          </a:p>
        </p:txBody>
      </p:sp>
      <p:sp>
        <p:nvSpPr>
          <p:cNvPr id="21508" name="Прямоугольник 22"/>
          <p:cNvSpPr>
            <a:spLocks noChangeArrowheads="1"/>
          </p:cNvSpPr>
          <p:nvPr/>
        </p:nvSpPr>
        <p:spPr bwMode="auto">
          <a:xfrm>
            <a:off x="6929438" y="2786063"/>
            <a:ext cx="1928812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ru-RU" sz="1700" b="1">
                <a:solidFill>
                  <a:srgbClr val="953735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УФК по г. Санкт-Петербургу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28625" y="2500313"/>
            <a:ext cx="6429375" cy="7143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15000"/>
              </a:lnSpc>
              <a:defRPr/>
            </a:pPr>
            <a:r>
              <a:rPr lang="ru-RU" sz="2000" b="1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Формирование и регистрация Справки                                         (ф. 0504833) для отражения в учете: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28625" y="3214688"/>
            <a:ext cx="6429375" cy="5715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1. Остатков денежных средств на начало 2013 года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28625" y="3786188"/>
            <a:ext cx="6429375" cy="5715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 defTabSz="324000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2. Доходов бюджета ТФОМС Санкт-Петербурга                              с 1 января по 30 августа 2013 года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*)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428625" y="4357688"/>
            <a:ext cx="6429375" cy="78581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3. Поступлений в бюджет  ТФОМС Санкт-Петербурга минуя счет № 40101 УФК по г. Санкт-Петербургу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*)</a:t>
            </a:r>
            <a:r>
              <a:rPr lang="ru-RU" sz="2000" b="1" i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00063" y="5357813"/>
            <a:ext cx="6357937" cy="7143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lnSpc>
                <a:spcPct val="115000"/>
              </a:lnSpc>
              <a:defRPr/>
            </a:pPr>
            <a:r>
              <a:rPr lang="ru-RU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Формирование  Главной книги,  Журнала по прочим операциям и отчетов по формам 0503150, 0503151, 0503152</a:t>
            </a:r>
          </a:p>
        </p:txBody>
      </p:sp>
      <p:sp>
        <p:nvSpPr>
          <p:cNvPr id="33" name="Стрелка вниз 32"/>
          <p:cNvSpPr/>
          <p:nvPr/>
        </p:nvSpPr>
        <p:spPr>
          <a:xfrm>
            <a:off x="3786188" y="2071688"/>
            <a:ext cx="71437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3857625" y="5143500"/>
            <a:ext cx="71438" cy="2143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000875" y="4286250"/>
            <a:ext cx="1857375" cy="914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Отражение на лицевом счете администратора доходов</a:t>
            </a:r>
          </a:p>
        </p:txBody>
      </p:sp>
      <p:sp>
        <p:nvSpPr>
          <p:cNvPr id="26" name="Стрелка вправо 25"/>
          <p:cNvSpPr/>
          <p:nvPr/>
        </p:nvSpPr>
        <p:spPr>
          <a:xfrm>
            <a:off x="6877050" y="4724400"/>
            <a:ext cx="123825" cy="619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AutoShape 7"/>
          <p:cNvSpPr txBox="1">
            <a:spLocks noChangeArrowheads="1"/>
          </p:cNvSpPr>
          <p:nvPr/>
        </p:nvSpPr>
        <p:spPr bwMode="auto">
          <a:xfrm>
            <a:off x="251520" y="0"/>
            <a:ext cx="7993062" cy="865188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Управление Федерального казначейства по г. Санкт-Петербургу</a:t>
            </a:r>
          </a:p>
        </p:txBody>
      </p:sp>
      <p:sp>
        <p:nvSpPr>
          <p:cNvPr id="36" name="AutoShape 4"/>
          <p:cNvSpPr>
            <a:spLocks noChangeArrowheads="1"/>
          </p:cNvSpPr>
          <p:nvPr/>
        </p:nvSpPr>
        <p:spPr bwMode="auto">
          <a:xfrm>
            <a:off x="8243888" y="142875"/>
            <a:ext cx="692150" cy="547688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</a:t>
            </a:r>
            <a:endParaRPr lang="ru-RU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37" name="AutoShape 9"/>
          <p:cNvSpPr>
            <a:spLocks noChangeArrowheads="1"/>
          </p:cNvSpPr>
          <p:nvPr/>
        </p:nvSpPr>
        <p:spPr bwMode="auto">
          <a:xfrm>
            <a:off x="357188" y="1285875"/>
            <a:ext cx="6572250" cy="928688"/>
          </a:xfrm>
          <a:prstGeom prst="horizontalScroll">
            <a:avLst>
              <a:gd name="adj" fmla="val 12500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Информация  об остатках денежных средств на начало </a:t>
            </a:r>
          </a:p>
          <a:p>
            <a:pPr algn="ctr" fontAlgn="auto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года  и кассовых поступлениях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5750" y="6215063"/>
            <a:ext cx="87153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*) в разрезе кодов подвидов доходов бюджетов 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Grp="1" noChangeArrowheads="1"/>
          </p:cNvSpPr>
          <p:nvPr>
            <p:ph type="ctrTitle" idx="4294967295"/>
          </p:nvPr>
        </p:nvSpPr>
        <p:spPr>
          <a:xfrm>
            <a:off x="179512" y="0"/>
            <a:ext cx="7772400" cy="865188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>
            <a:solidFill>
              <a:schemeClr val="tx1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Управление Федерального казначейства по г. Санкт-Петербургу</a:t>
            </a: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8101013" y="73025"/>
            <a:ext cx="792162" cy="547688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</a:t>
            </a:r>
            <a:endParaRPr lang="ru-RU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667625" y="3429000"/>
            <a:ext cx="936625" cy="360363"/>
          </a:xfrm>
          <a:prstGeom prst="roundRect">
            <a:avLst/>
          </a:prstGeom>
          <a:noFill/>
          <a:ln w="63500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50825" y="5949950"/>
            <a:ext cx="8569325" cy="7191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rgbClr val="FF0000"/>
                </a:solidFill>
              </a:rPr>
              <a:t>Обрабатывается только после регистрации Расходного расписания</a:t>
            </a:r>
          </a:p>
        </p:txBody>
      </p:sp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1571625"/>
            <a:ext cx="8785225" cy="43195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250825" y="765175"/>
            <a:ext cx="8497888" cy="7191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Особенности заполнения Справки о финансировании и кассовых выплатах</a:t>
            </a:r>
          </a:p>
        </p:txBody>
      </p:sp>
      <p:sp>
        <p:nvSpPr>
          <p:cNvPr id="11" name="Овал 10"/>
          <p:cNvSpPr/>
          <p:nvPr/>
        </p:nvSpPr>
        <p:spPr>
          <a:xfrm>
            <a:off x="1619250" y="3573463"/>
            <a:ext cx="5113338" cy="36036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804025" y="3789363"/>
            <a:ext cx="1800225" cy="431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6300788" y="4868863"/>
            <a:ext cx="2447925" cy="36036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2538" name="TextBox 8"/>
          <p:cNvSpPr txBox="1">
            <a:spLocks noChangeArrowheads="1"/>
          </p:cNvSpPr>
          <p:nvPr/>
        </p:nvSpPr>
        <p:spPr bwMode="auto">
          <a:xfrm>
            <a:off x="7286625" y="4500563"/>
            <a:ext cx="2411413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>
                <a:solidFill>
                  <a:srgbClr val="FF0000"/>
                </a:solidFill>
                <a:latin typeface="Calibri" pitchFamily="34" charset="0"/>
              </a:rPr>
              <a:t>Не заполнять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Grp="1" noChangeArrowheads="1"/>
          </p:cNvSpPr>
          <p:nvPr>
            <p:ph type="ctrTitle" idx="4294967295"/>
          </p:nvPr>
        </p:nvSpPr>
        <p:spPr>
          <a:xfrm>
            <a:off x="179388" y="-1"/>
            <a:ext cx="7776988" cy="765175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>
            <a:solidFill>
              <a:schemeClr val="tx1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Управление Федерального казначейства по г. Санкт-Петербургу</a:t>
            </a: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8101013" y="73025"/>
            <a:ext cx="792162" cy="547688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</a:t>
            </a:r>
            <a:endParaRPr lang="ru-RU" sz="20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0825" y="692150"/>
            <a:ext cx="8569325" cy="4333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6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V. </a:t>
            </a:r>
            <a:r>
              <a:rPr lang="ru-RU" sz="26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Рабочий режим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388" y="1196975"/>
            <a:ext cx="8785225" cy="28797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2400" b="1" u="sng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1. Подготовка (30.08.2013):</a:t>
            </a:r>
          </a:p>
          <a:p>
            <a:pPr algn="just">
              <a:defRPr/>
            </a:pPr>
            <a:r>
              <a:rPr lang="ru-RU" sz="22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1.1. В ППО «АСФК» введены документы в статусе «Черновик»:</a:t>
            </a:r>
          </a:p>
          <a:p>
            <a:pPr algn="just">
              <a:buFontTx/>
              <a:buChar char="-"/>
              <a:defRPr/>
            </a:pPr>
            <a:r>
              <a:rPr lang="ru-RU" sz="22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 Информация об остатках денежных средств на начало года и кассовых поступлениях (в виде Справки ф. 0504833);</a:t>
            </a:r>
          </a:p>
          <a:p>
            <a:pPr algn="just">
              <a:buFontTx/>
              <a:buChar char="-"/>
              <a:defRPr/>
            </a:pPr>
            <a:r>
              <a:rPr lang="ru-RU" sz="22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 Справка о финансировании и кассовых выплатах.</a:t>
            </a:r>
          </a:p>
          <a:p>
            <a:pPr algn="just">
              <a:defRPr/>
            </a:pPr>
            <a:r>
              <a:rPr lang="ru-RU" sz="22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1.2. Управление подключено к </a:t>
            </a:r>
            <a:r>
              <a:rPr lang="ru-RU" sz="2200" b="1" dirty="0" err="1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СУФД-Порталу</a:t>
            </a:r>
            <a:r>
              <a:rPr lang="ru-RU" sz="22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 ТФОМС с целью осуществления предварительного контроля документов до их отправки в Управление.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388" y="4149725"/>
            <a:ext cx="8785225" cy="18716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2400" b="1" u="sng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2. Реальный режим (02.09.2013):</a:t>
            </a:r>
          </a:p>
          <a:p>
            <a:pPr algn="just"/>
            <a:r>
              <a:rPr lang="ru-RU" sz="2200" b="1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2.1. Актуализация числовых значений показателей Информации и Справки на основании данных ТФОМС и их регистрация;</a:t>
            </a:r>
          </a:p>
          <a:p>
            <a:pPr algn="just"/>
            <a:r>
              <a:rPr lang="ru-RU" sz="2200" b="1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2.2. Предварительный контроль Расходного расписания в СУФД-Портале ТФОМС, его прием и регистрация </a:t>
            </a:r>
            <a:r>
              <a:rPr lang="ru-RU" sz="24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*)</a:t>
            </a:r>
            <a:r>
              <a:rPr lang="ru-RU" sz="2200" b="1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Скругленный прямоугольник 8"/>
          <p:cNvSpPr>
            <a:spLocks noChangeArrowheads="1"/>
          </p:cNvSpPr>
          <p:nvPr/>
        </p:nvSpPr>
        <p:spPr bwMode="auto">
          <a:xfrm>
            <a:off x="250825" y="6092825"/>
            <a:ext cx="8713788" cy="576263"/>
          </a:xfrm>
          <a:prstGeom prst="roundRect">
            <a:avLst>
              <a:gd name="adj" fmla="val 16667"/>
            </a:avLst>
          </a:prstGeom>
          <a:noFill/>
          <a:ln w="25400" algn="ctr">
            <a:noFill/>
            <a:round/>
            <a:headEnd/>
            <a:tailEnd/>
          </a:ln>
        </p:spPr>
        <p:txBody>
          <a:bodyPr anchor="ctr"/>
          <a:lstStyle/>
          <a:p>
            <a:r>
              <a:rPr lang="ru-RU" sz="2400" b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*) </a:t>
            </a:r>
            <a:r>
              <a:rPr lang="ru-RU" sz="2000" b="1">
                <a:solidFill>
                  <a:srgbClr val="953735"/>
                </a:solidFill>
                <a:latin typeface="Times New Roman" pitchFamily="18" charset="0"/>
                <a:cs typeface="Times New Roman" pitchFamily="18" charset="0"/>
              </a:rPr>
              <a:t>осуществлялся по всем платежным документам ТФОМС в течение первых двух недель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7"/>
          <p:cNvSpPr txBox="1">
            <a:spLocks noChangeArrowheads="1"/>
          </p:cNvSpPr>
          <p:nvPr/>
        </p:nvSpPr>
        <p:spPr bwMode="auto">
          <a:xfrm>
            <a:off x="0" y="0"/>
            <a:ext cx="8101013" cy="865188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Управление Федерального казначейства по г. Санкт-Петербургу</a:t>
            </a:r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8172400" y="116632"/>
            <a:ext cx="863600" cy="620712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11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388" y="1196975"/>
            <a:ext cx="8785225" cy="547211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34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36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3600" b="1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  <a:r>
              <a:rPr lang="ru-RU" sz="36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36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ВНИМАНИЕ !</a:t>
            </a:r>
            <a:endParaRPr lang="ru-RU" sz="36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4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4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4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4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6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Далее, на слайдах с </a:t>
            </a:r>
            <a:r>
              <a:rPr lang="ru-RU" sz="2600" b="1" dirty="0" smtClean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26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по  </a:t>
            </a:r>
            <a:r>
              <a:rPr lang="ru-RU" sz="2600" b="1" dirty="0" smtClean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19  </a:t>
            </a:r>
            <a:r>
              <a:rPr lang="ru-RU" sz="2600" b="1" dirty="0">
                <a:solidFill>
                  <a:srgbClr val="142F50"/>
                </a:solidFill>
                <a:latin typeface="Times New Roman" pitchFamily="18" charset="0"/>
                <a:cs typeface="Times New Roman" pitchFamily="18" charset="0"/>
              </a:rPr>
              <a:t>приведены примеры заполнения полей экранных форм документов и справочника бюджетов в ППО «АСФК» с указанием особенностей.</a:t>
            </a:r>
          </a:p>
          <a:p>
            <a:pPr algn="just">
              <a:defRPr/>
            </a:pPr>
            <a:endParaRPr lang="ru-RU" sz="2600" b="1" dirty="0">
              <a:solidFill>
                <a:srgbClr val="142F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8" y="0"/>
            <a:ext cx="9115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Овал 9"/>
          <p:cNvSpPr/>
          <p:nvPr/>
        </p:nvSpPr>
        <p:spPr>
          <a:xfrm>
            <a:off x="6588125" y="3213100"/>
            <a:ext cx="1871663" cy="5048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6443663" y="2492375"/>
            <a:ext cx="431800" cy="792163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utoShape 7"/>
          <p:cNvSpPr txBox="1">
            <a:spLocks noChangeArrowheads="1"/>
          </p:cNvSpPr>
          <p:nvPr/>
        </p:nvSpPr>
        <p:spPr bwMode="auto">
          <a:xfrm>
            <a:off x="0" y="0"/>
            <a:ext cx="8096250" cy="792163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Управление Федерального казначейства по г. Санкт-Петербургу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>
            <a:off x="8172400" y="116632"/>
            <a:ext cx="792163" cy="547688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413"/>
            <a:ext cx="9124950" cy="558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Скругленный прямоугольник 21"/>
          <p:cNvSpPr/>
          <p:nvPr/>
        </p:nvSpPr>
        <p:spPr>
          <a:xfrm>
            <a:off x="1476375" y="4508500"/>
            <a:ext cx="1150938" cy="50482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771775" y="4437063"/>
            <a:ext cx="4321175" cy="50482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1692275" y="5013325"/>
            <a:ext cx="433388" cy="8636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7" name="TextBox 25"/>
          <p:cNvSpPr txBox="1">
            <a:spLocks noChangeArrowheads="1"/>
          </p:cNvSpPr>
          <p:nvPr/>
        </p:nvSpPr>
        <p:spPr bwMode="auto">
          <a:xfrm>
            <a:off x="1042988" y="5949950"/>
            <a:ext cx="1727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F0000"/>
                </a:solidFill>
                <a:latin typeface="Calibri" pitchFamily="34" charset="0"/>
              </a:rPr>
              <a:t>Бухгалтерская проводка</a:t>
            </a:r>
          </a:p>
        </p:txBody>
      </p:sp>
      <p:sp>
        <p:nvSpPr>
          <p:cNvPr id="28678" name="TextBox 27"/>
          <p:cNvSpPr txBox="1">
            <a:spLocks noChangeArrowheads="1"/>
          </p:cNvSpPr>
          <p:nvPr/>
        </p:nvSpPr>
        <p:spPr bwMode="auto">
          <a:xfrm>
            <a:off x="5508625" y="5949950"/>
            <a:ext cx="345598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F0000"/>
                </a:solidFill>
                <a:latin typeface="Calibri" pitchFamily="34" charset="0"/>
              </a:rPr>
              <a:t>Описание бухгалтерской проводки в операционном учете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 flipH="1" flipV="1">
            <a:off x="6875463" y="5013325"/>
            <a:ext cx="576262" cy="93503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0" name="Прямоугольник 6"/>
          <p:cNvSpPr>
            <a:spLocks noChangeArrowheads="1"/>
          </p:cNvSpPr>
          <p:nvPr/>
        </p:nvSpPr>
        <p:spPr bwMode="auto">
          <a:xfrm>
            <a:off x="0" y="692150"/>
            <a:ext cx="9144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953735"/>
                </a:solidFill>
                <a:latin typeface="Times New Roman" pitchFamily="18" charset="0"/>
                <a:cs typeface="Times New Roman" pitchFamily="18" charset="0"/>
              </a:rPr>
              <a:t>Пример формирования Справки ф. 0504833 в целях отражения остатков на начало 2013 года                   в  бюджете ТФОМС Санкт-Петербурга (в части бухгалтерских проводок)</a:t>
            </a:r>
          </a:p>
        </p:txBody>
      </p:sp>
      <p:sp>
        <p:nvSpPr>
          <p:cNvPr id="13" name="Овал 12"/>
          <p:cNvSpPr/>
          <p:nvPr/>
        </p:nvSpPr>
        <p:spPr>
          <a:xfrm>
            <a:off x="3059113" y="3284538"/>
            <a:ext cx="1152525" cy="50323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5" name="Прямая со стрелкой 14"/>
          <p:cNvCxnSpPr>
            <a:endCxn id="13" idx="3"/>
          </p:cNvCxnSpPr>
          <p:nvPr/>
        </p:nvCxnSpPr>
        <p:spPr>
          <a:xfrm flipV="1">
            <a:off x="2843213" y="3714750"/>
            <a:ext cx="385762" cy="4333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utoShape 7"/>
          <p:cNvSpPr txBox="1">
            <a:spLocks noChangeArrowheads="1"/>
          </p:cNvSpPr>
          <p:nvPr/>
        </p:nvSpPr>
        <p:spPr bwMode="auto">
          <a:xfrm>
            <a:off x="0" y="0"/>
            <a:ext cx="8101013" cy="792163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Управление Федерального казначейства по г. Санкт-Петербургу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7" name="AutoShape 4"/>
          <p:cNvSpPr>
            <a:spLocks noChangeArrowheads="1"/>
          </p:cNvSpPr>
          <p:nvPr/>
        </p:nvSpPr>
        <p:spPr bwMode="auto">
          <a:xfrm>
            <a:off x="8244408" y="116632"/>
            <a:ext cx="792162" cy="547688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13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Прямоугольник 6"/>
          <p:cNvSpPr>
            <a:spLocks noChangeArrowheads="1"/>
          </p:cNvSpPr>
          <p:nvPr/>
        </p:nvSpPr>
        <p:spPr bwMode="auto">
          <a:xfrm>
            <a:off x="0" y="692150"/>
            <a:ext cx="9144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953735"/>
                </a:solidFill>
                <a:latin typeface="Times New Roman" pitchFamily="18" charset="0"/>
                <a:cs typeface="Times New Roman" pitchFamily="18" charset="0"/>
              </a:rPr>
              <a:t>Пример формирования Справки ф. 0504833 в целях отражения  остатка на начало 2013 года               в бюджете ТФОМС Санкт-Петербурга (в части операционных проводок)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00338" y="4652963"/>
            <a:ext cx="4321175" cy="50482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76375" y="4652963"/>
            <a:ext cx="1150938" cy="50482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1403350" y="5157788"/>
            <a:ext cx="287338" cy="86518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6875463" y="5157788"/>
            <a:ext cx="504825" cy="93503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3" name="TextBox 8"/>
          <p:cNvSpPr txBox="1">
            <a:spLocks noChangeArrowheads="1"/>
          </p:cNvSpPr>
          <p:nvPr/>
        </p:nvSpPr>
        <p:spPr bwMode="auto">
          <a:xfrm>
            <a:off x="684213" y="6092825"/>
            <a:ext cx="1727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F0000"/>
                </a:solidFill>
                <a:latin typeface="Calibri" pitchFamily="34" charset="0"/>
              </a:rPr>
              <a:t>Операционная проводка</a:t>
            </a:r>
          </a:p>
        </p:txBody>
      </p:sp>
      <p:sp>
        <p:nvSpPr>
          <p:cNvPr id="29704" name="TextBox 17"/>
          <p:cNvSpPr txBox="1">
            <a:spLocks noChangeArrowheads="1"/>
          </p:cNvSpPr>
          <p:nvPr/>
        </p:nvSpPr>
        <p:spPr bwMode="auto">
          <a:xfrm>
            <a:off x="4932363" y="6092825"/>
            <a:ext cx="36004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F0000"/>
                </a:solidFill>
                <a:latin typeface="Calibri" pitchFamily="34" charset="0"/>
              </a:rPr>
              <a:t>Описание операционной проводки в операционном учете</a:t>
            </a:r>
          </a:p>
        </p:txBody>
      </p:sp>
      <p:sp>
        <p:nvSpPr>
          <p:cNvPr id="13" name="Овал 12"/>
          <p:cNvSpPr/>
          <p:nvPr/>
        </p:nvSpPr>
        <p:spPr>
          <a:xfrm>
            <a:off x="3059113" y="3500438"/>
            <a:ext cx="1008062" cy="5048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7" name="Прямая со стрелкой 16"/>
          <p:cNvCxnSpPr>
            <a:endCxn id="13" idx="4"/>
          </p:cNvCxnSpPr>
          <p:nvPr/>
        </p:nvCxnSpPr>
        <p:spPr>
          <a:xfrm flipV="1">
            <a:off x="2986088" y="4005263"/>
            <a:ext cx="576262" cy="4318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utoShape 7"/>
          <p:cNvSpPr txBox="1">
            <a:spLocks noChangeArrowheads="1"/>
          </p:cNvSpPr>
          <p:nvPr/>
        </p:nvSpPr>
        <p:spPr bwMode="auto">
          <a:xfrm>
            <a:off x="0" y="-1"/>
            <a:ext cx="8027988" cy="765175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Управление Федерального казначейства по г. Санкт-Петербургу</a:t>
            </a:r>
          </a:p>
        </p:txBody>
      </p:sp>
      <p:sp>
        <p:nvSpPr>
          <p:cNvPr id="19" name="AutoShape 4"/>
          <p:cNvSpPr>
            <a:spLocks noChangeArrowheads="1"/>
          </p:cNvSpPr>
          <p:nvPr/>
        </p:nvSpPr>
        <p:spPr bwMode="auto">
          <a:xfrm>
            <a:off x="8101013" y="73025"/>
            <a:ext cx="792162" cy="547688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14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0350"/>
            <a:ext cx="9153525" cy="659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Овал 7"/>
          <p:cNvSpPr/>
          <p:nvPr/>
        </p:nvSpPr>
        <p:spPr>
          <a:xfrm>
            <a:off x="6300788" y="3500438"/>
            <a:ext cx="1008062" cy="5746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7740650" y="3500438"/>
            <a:ext cx="1008063" cy="57626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2" name="Прямая со стрелкой 11"/>
          <p:cNvCxnSpPr>
            <a:endCxn id="8" idx="3"/>
          </p:cNvCxnSpPr>
          <p:nvPr/>
        </p:nvCxnSpPr>
        <p:spPr>
          <a:xfrm flipV="1">
            <a:off x="5868988" y="4003675"/>
            <a:ext cx="579437" cy="73183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7667625" y="4076700"/>
            <a:ext cx="579438" cy="73183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6" name="Text Box 19"/>
          <p:cNvSpPr txBox="1">
            <a:spLocks noChangeArrowheads="1"/>
          </p:cNvSpPr>
          <p:nvPr/>
        </p:nvSpPr>
        <p:spPr bwMode="auto">
          <a:xfrm>
            <a:off x="7596188" y="476250"/>
            <a:ext cx="154781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>
                <a:latin typeface="Calibri" pitchFamily="34" charset="0"/>
              </a:rPr>
              <a:t>www.piter.roskazna.ru</a:t>
            </a:r>
            <a:endParaRPr lang="ru-RU" sz="1000" b="1">
              <a:latin typeface="Calibri" pitchFamily="34" charset="0"/>
            </a:endParaRPr>
          </a:p>
        </p:txBody>
      </p:sp>
      <p:sp>
        <p:nvSpPr>
          <p:cNvPr id="2" name="Овал 7"/>
          <p:cNvSpPr/>
          <p:nvPr/>
        </p:nvSpPr>
        <p:spPr>
          <a:xfrm>
            <a:off x="6011863" y="4508500"/>
            <a:ext cx="1582737" cy="431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3" name="Прямая со стрелкой 12"/>
          <p:cNvCxnSpPr/>
          <p:nvPr/>
        </p:nvCxnSpPr>
        <p:spPr>
          <a:xfrm flipV="1">
            <a:off x="5867400" y="4868863"/>
            <a:ext cx="449263" cy="77152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utoShape 7"/>
          <p:cNvSpPr txBox="1">
            <a:spLocks noChangeArrowheads="1"/>
          </p:cNvSpPr>
          <p:nvPr/>
        </p:nvSpPr>
        <p:spPr bwMode="auto">
          <a:xfrm>
            <a:off x="0" y="0"/>
            <a:ext cx="8101013" cy="865188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Управление Федерального казначейства по г. Санкт-Петербургу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6" name="AutoShape 4"/>
          <p:cNvSpPr>
            <a:spLocks noChangeArrowheads="1"/>
          </p:cNvSpPr>
          <p:nvPr/>
        </p:nvSpPr>
        <p:spPr bwMode="auto">
          <a:xfrm>
            <a:off x="8172400" y="116632"/>
            <a:ext cx="863600" cy="547687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15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413"/>
            <a:ext cx="9144000" cy="558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Прямоугольник 6"/>
          <p:cNvSpPr>
            <a:spLocks noChangeArrowheads="1"/>
          </p:cNvSpPr>
          <p:nvPr/>
        </p:nvSpPr>
        <p:spPr bwMode="auto">
          <a:xfrm>
            <a:off x="0" y="692150"/>
            <a:ext cx="9144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953735"/>
                </a:solidFill>
                <a:latin typeface="Times New Roman" pitchFamily="18" charset="0"/>
                <a:cs typeface="Times New Roman" pitchFamily="18" charset="0"/>
              </a:rPr>
              <a:t>Пример формирования Справки ф. 0504833 в целях отражения доходов </a:t>
            </a:r>
          </a:p>
          <a:p>
            <a:pPr algn="ctr"/>
            <a:r>
              <a:rPr lang="ru-RU" sz="1600" b="1">
                <a:solidFill>
                  <a:srgbClr val="953735"/>
                </a:solidFill>
                <a:latin typeface="Times New Roman" pitchFamily="18" charset="0"/>
                <a:cs typeface="Times New Roman" pitchFamily="18" charset="0"/>
              </a:rPr>
              <a:t>бюджета ТФОМС  Санкт-Петербурга с 01.01.2013 по 30.08.2013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476375" y="4437063"/>
            <a:ext cx="1150938" cy="50482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771775" y="4437063"/>
            <a:ext cx="4321175" cy="50482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773" name="TextBox 17"/>
          <p:cNvSpPr txBox="1">
            <a:spLocks noChangeArrowheads="1"/>
          </p:cNvSpPr>
          <p:nvPr/>
        </p:nvSpPr>
        <p:spPr bwMode="auto">
          <a:xfrm>
            <a:off x="755650" y="5876925"/>
            <a:ext cx="1727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F0000"/>
                </a:solidFill>
                <a:latin typeface="Calibri" pitchFamily="34" charset="0"/>
              </a:rPr>
              <a:t>Бухгалтерская проводка</a:t>
            </a:r>
          </a:p>
        </p:txBody>
      </p:sp>
      <p:sp>
        <p:nvSpPr>
          <p:cNvPr id="32774" name="TextBox 19"/>
          <p:cNvSpPr txBox="1">
            <a:spLocks noChangeArrowheads="1"/>
          </p:cNvSpPr>
          <p:nvPr/>
        </p:nvSpPr>
        <p:spPr bwMode="auto">
          <a:xfrm>
            <a:off x="5435600" y="5949950"/>
            <a:ext cx="345598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F0000"/>
                </a:solidFill>
                <a:latin typeface="Calibri" pitchFamily="34" charset="0"/>
              </a:rPr>
              <a:t>Описание бухгалтерской проводки в операционном учете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 flipV="1">
            <a:off x="1403350" y="4941888"/>
            <a:ext cx="430213" cy="93503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6875463" y="4941888"/>
            <a:ext cx="504825" cy="93503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3203575" y="3284538"/>
            <a:ext cx="936625" cy="50323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2987675" y="3789363"/>
            <a:ext cx="504825" cy="36036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utoShape 7"/>
          <p:cNvSpPr txBox="1">
            <a:spLocks noChangeArrowheads="1"/>
          </p:cNvSpPr>
          <p:nvPr/>
        </p:nvSpPr>
        <p:spPr bwMode="auto">
          <a:xfrm>
            <a:off x="0" y="0"/>
            <a:ext cx="8101013" cy="863600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Управление Федерального казначейства по г. Санкт-Петербургу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9" name="AutoShape 4"/>
          <p:cNvSpPr>
            <a:spLocks noChangeArrowheads="1"/>
          </p:cNvSpPr>
          <p:nvPr/>
        </p:nvSpPr>
        <p:spPr bwMode="auto">
          <a:xfrm>
            <a:off x="8172400" y="116632"/>
            <a:ext cx="792162" cy="620712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16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" y="1341438"/>
            <a:ext cx="9115425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Прямоугольник 6"/>
          <p:cNvSpPr>
            <a:spLocks noChangeArrowheads="1"/>
          </p:cNvSpPr>
          <p:nvPr/>
        </p:nvSpPr>
        <p:spPr bwMode="auto">
          <a:xfrm>
            <a:off x="250825" y="549275"/>
            <a:ext cx="9144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953735"/>
                </a:solidFill>
                <a:latin typeface="Times New Roman" pitchFamily="18" charset="0"/>
                <a:cs typeface="Times New Roman" pitchFamily="18" charset="0"/>
              </a:rPr>
              <a:t>Пример формирования Справки ф. 0504833 в целях отражения поступлений                                                    в бюджет  ТФОМС  Санкт-Петербурга минуя счет № 40101 УФК по г. Санкт-Петербургу                   с 01.01.2013 по 30.08.2013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76375" y="4508500"/>
            <a:ext cx="1150938" cy="43338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00338" y="4508500"/>
            <a:ext cx="4321175" cy="43338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1403350" y="5013325"/>
            <a:ext cx="503238" cy="1008063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6875463" y="5084763"/>
            <a:ext cx="503237" cy="100806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99" name="TextBox 8"/>
          <p:cNvSpPr txBox="1">
            <a:spLocks noChangeArrowheads="1"/>
          </p:cNvSpPr>
          <p:nvPr/>
        </p:nvSpPr>
        <p:spPr bwMode="auto">
          <a:xfrm>
            <a:off x="827088" y="6092825"/>
            <a:ext cx="1728787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500" b="1">
                <a:solidFill>
                  <a:srgbClr val="FF0000"/>
                </a:solidFill>
                <a:latin typeface="Calibri" pitchFamily="34" charset="0"/>
              </a:rPr>
              <a:t>Операционная </a:t>
            </a:r>
            <a:r>
              <a:rPr lang="ru-RU" sz="1600" b="1">
                <a:solidFill>
                  <a:srgbClr val="FF0000"/>
                </a:solidFill>
                <a:latin typeface="Calibri" pitchFamily="34" charset="0"/>
              </a:rPr>
              <a:t>проводка</a:t>
            </a:r>
          </a:p>
        </p:txBody>
      </p:sp>
      <p:sp>
        <p:nvSpPr>
          <p:cNvPr id="33800" name="TextBox 17"/>
          <p:cNvSpPr txBox="1">
            <a:spLocks noChangeArrowheads="1"/>
          </p:cNvSpPr>
          <p:nvPr/>
        </p:nvSpPr>
        <p:spPr bwMode="auto">
          <a:xfrm>
            <a:off x="4859338" y="6092825"/>
            <a:ext cx="34290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F0000"/>
                </a:solidFill>
                <a:latin typeface="Calibri" pitchFamily="34" charset="0"/>
              </a:rPr>
              <a:t>Описание операционной</a:t>
            </a:r>
            <a:r>
              <a:rPr lang="ru-RU" sz="1500" b="1">
                <a:solidFill>
                  <a:srgbClr val="FF0000"/>
                </a:solidFill>
                <a:latin typeface="Calibri" pitchFamily="34" charset="0"/>
              </a:rPr>
              <a:t> проводки в операционном учете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0" y="3716338"/>
            <a:ext cx="9144000" cy="2174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3132138" y="3357563"/>
            <a:ext cx="1081087" cy="57626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9" name="Прямая со стрелкой 18"/>
          <p:cNvCxnSpPr>
            <a:endCxn id="16" idx="3"/>
          </p:cNvCxnSpPr>
          <p:nvPr/>
        </p:nvCxnSpPr>
        <p:spPr>
          <a:xfrm flipV="1">
            <a:off x="2773363" y="3862388"/>
            <a:ext cx="517525" cy="4445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utoShape 7"/>
          <p:cNvSpPr txBox="1">
            <a:spLocks noChangeArrowheads="1"/>
          </p:cNvSpPr>
          <p:nvPr/>
        </p:nvSpPr>
        <p:spPr bwMode="auto">
          <a:xfrm>
            <a:off x="0" y="0"/>
            <a:ext cx="8027988" cy="692696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Управление Федерального казначейства по г. Санкт-Петербургу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0" name="AutoShape 4"/>
          <p:cNvSpPr>
            <a:spLocks noChangeArrowheads="1"/>
          </p:cNvSpPr>
          <p:nvPr/>
        </p:nvSpPr>
        <p:spPr bwMode="auto">
          <a:xfrm>
            <a:off x="8101013" y="73025"/>
            <a:ext cx="792162" cy="547688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17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1438"/>
            <a:ext cx="9144000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1476375" y="4508500"/>
            <a:ext cx="1150938" cy="43338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1403350" y="4941888"/>
            <a:ext cx="287338" cy="86518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0" name="TextBox 8"/>
          <p:cNvSpPr txBox="1">
            <a:spLocks noChangeArrowheads="1"/>
          </p:cNvSpPr>
          <p:nvPr/>
        </p:nvSpPr>
        <p:spPr bwMode="auto">
          <a:xfrm>
            <a:off x="755650" y="5876925"/>
            <a:ext cx="17287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F0000"/>
                </a:solidFill>
                <a:latin typeface="Calibri" pitchFamily="34" charset="0"/>
              </a:rPr>
              <a:t>Операционная проводка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71775" y="4508500"/>
            <a:ext cx="4321175" cy="43338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flipH="1" flipV="1">
            <a:off x="6948488" y="5013325"/>
            <a:ext cx="504825" cy="93503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3" name="TextBox 17"/>
          <p:cNvSpPr txBox="1">
            <a:spLocks noChangeArrowheads="1"/>
          </p:cNvSpPr>
          <p:nvPr/>
        </p:nvSpPr>
        <p:spPr bwMode="auto">
          <a:xfrm>
            <a:off x="4932363" y="6021388"/>
            <a:ext cx="36004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F0000"/>
                </a:solidFill>
                <a:latin typeface="Calibri" pitchFamily="34" charset="0"/>
              </a:rPr>
              <a:t>Описание операционной проводки в операционном учете</a:t>
            </a:r>
          </a:p>
        </p:txBody>
      </p:sp>
      <p:sp>
        <p:nvSpPr>
          <p:cNvPr id="14" name="Овал 13"/>
          <p:cNvSpPr/>
          <p:nvPr/>
        </p:nvSpPr>
        <p:spPr>
          <a:xfrm>
            <a:off x="3059113" y="3429000"/>
            <a:ext cx="1152525" cy="57626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8" name="Прямая со стрелкой 17"/>
          <p:cNvCxnSpPr>
            <a:endCxn id="14" idx="3"/>
          </p:cNvCxnSpPr>
          <p:nvPr/>
        </p:nvCxnSpPr>
        <p:spPr>
          <a:xfrm flipV="1">
            <a:off x="2770188" y="3921125"/>
            <a:ext cx="457200" cy="30003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26" name="Прямоугольник 6"/>
          <p:cNvSpPr>
            <a:spLocks noChangeArrowheads="1"/>
          </p:cNvSpPr>
          <p:nvPr/>
        </p:nvSpPr>
        <p:spPr bwMode="auto">
          <a:xfrm>
            <a:off x="0" y="692150"/>
            <a:ext cx="914400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953735"/>
                </a:solidFill>
                <a:latin typeface="Times New Roman" pitchFamily="18" charset="0"/>
                <a:cs typeface="Times New Roman" pitchFamily="18" charset="0"/>
              </a:rPr>
              <a:t>Пример формирования Справки ф. 0504833 в целях отражения  общей суммы поступлений                   в бюджет ТФОМС Санкт-Петербурга с 01.01.2013 по 30.08.2013</a:t>
            </a:r>
            <a:r>
              <a:rPr lang="ru-RU">
                <a:latin typeface="Calibri" pitchFamily="34" charset="0"/>
              </a:rPr>
              <a:t> </a:t>
            </a:r>
            <a:r>
              <a:rPr lang="ru-RU" sz="1600" b="1">
                <a:solidFill>
                  <a:srgbClr val="953735"/>
                </a:solidFill>
                <a:latin typeface="Times New Roman" pitchFamily="18" charset="0"/>
                <a:cs typeface="Times New Roman" pitchFamily="18" charset="0"/>
              </a:rPr>
              <a:t>( в операционном учете)</a:t>
            </a:r>
          </a:p>
        </p:txBody>
      </p:sp>
      <p:sp>
        <p:nvSpPr>
          <p:cNvPr id="17" name="AutoShape 7"/>
          <p:cNvSpPr txBox="1">
            <a:spLocks noChangeArrowheads="1"/>
          </p:cNvSpPr>
          <p:nvPr/>
        </p:nvSpPr>
        <p:spPr bwMode="auto">
          <a:xfrm>
            <a:off x="0" y="-1"/>
            <a:ext cx="8101013" cy="765175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Управление Федерального казначейства по г. Санкт-Петербургу</a:t>
            </a:r>
          </a:p>
        </p:txBody>
      </p:sp>
      <p:sp>
        <p:nvSpPr>
          <p:cNvPr id="19" name="AutoShape 4"/>
          <p:cNvSpPr>
            <a:spLocks noChangeArrowheads="1"/>
          </p:cNvSpPr>
          <p:nvPr/>
        </p:nvSpPr>
        <p:spPr bwMode="auto">
          <a:xfrm>
            <a:off x="8101013" y="73025"/>
            <a:ext cx="792162" cy="547688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18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7338"/>
            <a:ext cx="9144000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7"/>
          <p:cNvSpPr txBox="1">
            <a:spLocks noChangeArrowheads="1"/>
          </p:cNvSpPr>
          <p:nvPr/>
        </p:nvSpPr>
        <p:spPr bwMode="auto">
          <a:xfrm>
            <a:off x="0" y="-1"/>
            <a:ext cx="8027988" cy="765175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FF3300">
                  <a:gamma/>
                  <a:shade val="46275"/>
                  <a:invGamma/>
                </a:srgbClr>
              </a:gs>
              <a:gs pos="5000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Управление Федерального казначейства по г. Санкт-Петербургу</a:t>
            </a:r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8101013" y="73025"/>
            <a:ext cx="792162" cy="547688"/>
          </a:xfrm>
          <a:prstGeom prst="ribbon2">
            <a:avLst>
              <a:gd name="adj1" fmla="val 12500"/>
              <a:gd name="adj2" fmla="val 50000"/>
            </a:avLst>
          </a:prstGeom>
          <a:gradFill rotWithShape="1">
            <a:gsLst>
              <a:gs pos="0">
                <a:srgbClr val="CC3300"/>
              </a:gs>
              <a:gs pos="100000">
                <a:srgbClr val="CC33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19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8313" y="765175"/>
            <a:ext cx="8280400" cy="7191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6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Особенности настройки справочника бюджетов для исполнения первого Расходного расписания </a:t>
            </a:r>
          </a:p>
        </p:txBody>
      </p:sp>
      <p:sp>
        <p:nvSpPr>
          <p:cNvPr id="9" name="Овал 8"/>
          <p:cNvSpPr/>
          <p:nvPr/>
        </p:nvSpPr>
        <p:spPr>
          <a:xfrm>
            <a:off x="3276600" y="5805488"/>
            <a:ext cx="3455988" cy="50323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5292725" y="4868863"/>
            <a:ext cx="1439863" cy="93662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7" name="TextBox 8"/>
          <p:cNvSpPr txBox="1">
            <a:spLocks noChangeArrowheads="1"/>
          </p:cNvSpPr>
          <p:nvPr/>
        </p:nvSpPr>
        <p:spPr bwMode="auto">
          <a:xfrm>
            <a:off x="6732588" y="3860800"/>
            <a:ext cx="2411412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>
                <a:solidFill>
                  <a:srgbClr val="FF0000"/>
                </a:solidFill>
                <a:latin typeface="Calibri" pitchFamily="34" charset="0"/>
              </a:rPr>
              <a:t>Снять контроль свободного остатка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1445</TotalTime>
  <Words>1132</Words>
  <Application>Microsoft Office PowerPoint</Application>
  <PresentationFormat>Экран (4:3)</PresentationFormat>
  <Paragraphs>148</Paragraphs>
  <Slides>19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Управление Федерального казначейства по г. Санкт-Петербургу</vt:lpstr>
      <vt:lpstr>Управление Федерального казначейства по г. Санкт-Петербургу</vt:lpstr>
      <vt:lpstr>Управление Федерального казначейства по г. Санкт-Петербургу</vt:lpstr>
      <vt:lpstr>Управление Федерального казначейства по г. Санкт-Петербургу</vt:lpstr>
      <vt:lpstr>Управление Федерального казначейства по г. Санкт-Петербургу</vt:lpstr>
      <vt:lpstr>Управление Федерального казначейства по г. Санкт-Петербургу</vt:lpstr>
      <vt:lpstr>Слайд 8</vt:lpstr>
      <vt:lpstr>Управление Федерального казначейства по г. Санкт-Петербургу</vt:lpstr>
      <vt:lpstr>Управление Федерального казначейства по г. Санкт-Петербургу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УФК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УФК</dc:creator>
  <cp:lastModifiedBy>1</cp:lastModifiedBy>
  <cp:revision>162</cp:revision>
  <dcterms:created xsi:type="dcterms:W3CDTF">2013-09-17T10:28:53Z</dcterms:created>
  <dcterms:modified xsi:type="dcterms:W3CDTF">2013-09-19T12:21:48Z</dcterms:modified>
</cp:coreProperties>
</file>